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4" r:id="rId3"/>
    <p:sldMasterId id="2147483660" r:id="rId4"/>
    <p:sldMasterId id="2147483666" r:id="rId5"/>
  </p:sldMasterIdLst>
  <p:notesMasterIdLst>
    <p:notesMasterId r:id="rId15"/>
  </p:notesMasterIdLst>
  <p:sldIdLst>
    <p:sldId id="266" r:id="rId6"/>
    <p:sldId id="257" r:id="rId7"/>
    <p:sldId id="258" r:id="rId8"/>
    <p:sldId id="274" r:id="rId9"/>
    <p:sldId id="276" r:id="rId10"/>
    <p:sldId id="275" r:id="rId11"/>
    <p:sldId id="277" r:id="rId12"/>
    <p:sldId id="278" r:id="rId13"/>
    <p:sldId id="269" r:id="rId14"/>
  </p:sldIdLst>
  <p:sldSz cx="12192000" cy="6858000"/>
  <p:notesSz cx="6858000" cy="9144000"/>
  <p:embeddedFontLst>
    <p:embeddedFont>
      <p:font typeface="SamsungOne 800C" panose="020B0906030303020204" charset="0"/>
      <p:bold r:id="rId19"/>
    </p:embeddedFont>
    <p:embeddedFont>
      <p:font typeface="SamsungOne 450C" panose="020B0506030303020204" charset="0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grpSp>
        <p:nvGrpSpPr>
          <p:cNvPr id="12" name="Группа 11"/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>
            <a:fillRect/>
          </a:stretch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/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>
            <a:fillRect/>
          </a:stretch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Шахматная жеребьевка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160"/>
            <a:ext cx="9144000" cy="109283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Swees-Manager</a:t>
            </a:r>
            <a:br>
              <a:rPr lang="en-US" dirty="0"/>
            </a:br>
            <a:r>
              <a:rPr lang="ru-RU" dirty="0"/>
              <a:t>и</a:t>
            </a:r>
            <a:br>
              <a:rPr lang="ru-RU" dirty="0"/>
            </a:br>
            <a:r>
              <a:rPr lang="ru-RU" dirty="0"/>
              <a:t>Швейцарская система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dirty="0"/>
              <a:t>Swees-Manager</a:t>
            </a:r>
            <a:endParaRPr lang="en-US" altLang="ru-RU" dirty="0"/>
          </a:p>
        </p:txBody>
      </p:sp>
      <p:grpSp>
        <p:nvGrpSpPr>
          <p:cNvPr id="21" name="Группа 20"/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100" name="Изображение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059045" y="3088640"/>
            <a:ext cx="5036820" cy="3632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Изображение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956310"/>
            <a:ext cx="3868420" cy="1826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5059045" y="1056005"/>
            <a:ext cx="4064000" cy="713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en-US"/>
              <a:t>Швейцарская система была впервые применена в Цюрихе в 1895 году</a:t>
            </a:r>
            <a:endParaRPr lang="ru-RU" altLang="en-US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842645" y="3498215"/>
            <a:ext cx="3860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Сама программа </a:t>
            </a:r>
            <a:r>
              <a:rPr lang="en-US" altLang="en-US"/>
              <a:t>Swees-Manager</a:t>
            </a:r>
            <a:r>
              <a:rPr lang="ru-RU" altLang="en-US"/>
              <a:t> была создана в 2000-х</a:t>
            </a:r>
            <a:endParaRPr lang="ru-RU" altLang="en-US"/>
          </a:p>
        </p:txBody>
      </p:sp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Швейцарская система жеребьевки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103" name="Изображение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838200" y="1056005"/>
            <a:ext cx="5257165" cy="23729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838200" y="389001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b="1"/>
              <a:t>Основной принцип</a:t>
            </a:r>
            <a:r>
              <a:rPr lang="ru-RU" altLang="en-US"/>
              <a:t> – пары соперников выбираются жеребьевкой из тех участников, кто имеет на данный момент одинаковое количество очков.</a:t>
            </a: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6800215" y="1135380"/>
            <a:ext cx="4179570" cy="5220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en-US"/>
              <a:t>Минусы:</a:t>
            </a:r>
            <a:endParaRPr lang="ru-RU" altLang="en-US"/>
          </a:p>
          <a:p>
            <a:pPr marL="285750" indent="-285750">
              <a:buFont typeface="Wingdings" panose="05000000000000000000" charset="0"/>
              <a:buChar char="§"/>
            </a:pPr>
            <a:r>
              <a:rPr lang="ru-RU" altLang="en-US"/>
              <a:t>У игроков из 2 половины меньше шансов занять высокое место в турнире</a:t>
            </a:r>
            <a:endParaRPr lang="ru-RU" altLang="en-US"/>
          </a:p>
          <a:p>
            <a:pPr marL="285750" indent="-285750">
              <a:buFont typeface="Wingdings" panose="05000000000000000000" charset="0"/>
              <a:buChar char="§"/>
            </a:pPr>
            <a:r>
              <a:rPr lang="ru-RU" altLang="en-US"/>
              <a:t>Игрокам из 1 половины выгодно делать договорные ничьи.</a:t>
            </a:r>
            <a:endParaRPr lang="ru-RU" altLang="en-US"/>
          </a:p>
          <a:p>
            <a:pPr marL="285750" indent="-285750">
              <a:buFont typeface="Wingdings" panose="05000000000000000000" charset="0"/>
              <a:buChar char="§"/>
            </a:pPr>
            <a:r>
              <a:rPr lang="ru-RU" altLang="en-US"/>
              <a:t>При равенстве очков применяются не всегда применяются объективные второстепенные показатели.</a:t>
            </a:r>
            <a:endParaRPr lang="ru-RU" altLang="en-US"/>
          </a:p>
          <a:p>
            <a:pPr indent="0">
              <a:buNone/>
            </a:pPr>
            <a:r>
              <a:rPr lang="ru-RU" altLang="en-US"/>
              <a:t>Плюсы:</a:t>
            </a:r>
            <a:endParaRPr lang="ru-RU" altLang="en-US"/>
          </a:p>
          <a:p>
            <a:pPr marL="285750" indent="-285750">
              <a:buFont typeface="Wingdings" panose="05000000000000000000" charset="0"/>
              <a:buChar char="§"/>
            </a:pPr>
            <a:r>
              <a:rPr lang="ru-RU" altLang="en-US"/>
              <a:t>Соблюдается чередование цвета.</a:t>
            </a:r>
            <a:endParaRPr lang="ru-RU" altLang="en-US"/>
          </a:p>
          <a:p>
            <a:pPr marL="285750" indent="-285750">
              <a:buFont typeface="Wingdings" panose="05000000000000000000" charset="0"/>
              <a:buChar char="§"/>
            </a:pPr>
            <a:r>
              <a:rPr lang="ru-RU" altLang="en-US"/>
              <a:t>Все спортсмены играют заданное колличеситво партий.</a:t>
            </a:r>
            <a:endParaRPr lang="ru-RU" altLang="en-US"/>
          </a:p>
          <a:p>
            <a:pPr marL="285750" indent="-285750">
              <a:buFont typeface="Wingdings" panose="05000000000000000000" charset="0"/>
              <a:buChar char="§"/>
            </a:pPr>
            <a:r>
              <a:rPr lang="ru-RU" altLang="en-US"/>
              <a:t>В турнире может принимать большое колличество спортсменов</a:t>
            </a:r>
            <a:endParaRPr lang="ru-RU" altLang="en-US"/>
          </a:p>
          <a:p>
            <a:pPr marL="285750" indent="-285750">
              <a:buFont typeface="Wingdings" panose="05000000000000000000" charset="0"/>
              <a:buChar char="§"/>
            </a:pPr>
            <a:r>
              <a:rPr lang="ru-RU" altLang="en-US"/>
              <a:t>Два спортсмена играют друг с другом не более 1 раза</a:t>
            </a:r>
            <a:endParaRPr lang="ru-RU" altLang="en-US"/>
          </a:p>
        </p:txBody>
      </p:sp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Нестандартная система жеребьевки</a:t>
            </a:r>
            <a:endParaRPr lang="ru-RU" alt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160"/>
            <a:ext cx="9144000" cy="1292860"/>
          </a:xfrm>
        </p:spPr>
        <p:txBody>
          <a:bodyPr>
            <a:normAutofit/>
          </a:bodyPr>
          <a:p>
            <a:r>
              <a:rPr lang="ru-RU" altLang="en-US"/>
              <a:t>Причины создания</a:t>
            </a:r>
            <a:br>
              <a:rPr lang="ru-RU" altLang="en-US"/>
            </a:br>
            <a:r>
              <a:rPr lang="ru-RU" altLang="en-US"/>
              <a:t>и</a:t>
            </a:r>
            <a:br>
              <a:rPr lang="ru-RU" altLang="en-US"/>
            </a:br>
            <a:r>
              <a:rPr lang="ru-RU" altLang="en-US"/>
              <a:t>Процесс создания</a:t>
            </a:r>
            <a:endParaRPr lang="ru-RU" altLang="en-US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Причины создания новой системы жеребьевки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838200" y="1056005"/>
            <a:ext cx="65011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ru-RU" altLang="en-US"/>
              <a:t>Попытка  доработать Швейцарскую систему жеребьевки:</a:t>
            </a:r>
            <a:endParaRPr lang="ru-RU" altLang="en-US"/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ru-RU" altLang="en-US"/>
              <a:t>Исправить несправедливость распределения игроков</a:t>
            </a:r>
            <a:endParaRPr lang="ru-RU" altLang="en-US"/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ru-RU" altLang="en-US"/>
              <a:t>Избавиться от договорных ничьих</a:t>
            </a:r>
            <a:endParaRPr lang="ru-RU" altLang="en-US"/>
          </a:p>
          <a:p>
            <a:pPr marL="342900" lvl="0" indent="-342900">
              <a:buFont typeface="Wingdings" panose="05000000000000000000" charset="0"/>
              <a:buAutoNum type="arabicPeriod"/>
            </a:pPr>
            <a:r>
              <a:rPr lang="ru-RU" altLang="en-US"/>
              <a:t>Сделать аналог для программы </a:t>
            </a:r>
            <a:r>
              <a:rPr lang="en-US" altLang="en-US"/>
              <a:t>Swees-Manager</a:t>
            </a:r>
            <a:endParaRPr lang="ru-RU" altLang="en-US"/>
          </a:p>
          <a:p>
            <a:pPr marL="342900" indent="-342900">
              <a:buFont typeface="Wingdings" panose="05000000000000000000" charset="0"/>
              <a:buChar char="§"/>
            </a:pP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838200" y="2532380"/>
            <a:ext cx="8806180" cy="843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ru-RU" altLang="en-US" sz="3200" b="1">
                <a:latin typeface="+mj-lt"/>
                <a:cs typeface="+mj-lt"/>
                <a:sym typeface="+mn-ea"/>
              </a:rPr>
              <a:t>Процесс </a:t>
            </a:r>
            <a:r>
              <a:rPr lang="ru-RU" altLang="en-US" sz="3200">
                <a:latin typeface="+mj-lt"/>
                <a:cs typeface="+mj-lt"/>
                <a:sym typeface="+mn-ea"/>
              </a:rPr>
              <a:t>создания </a:t>
            </a:r>
            <a:r>
              <a:rPr lang="ru-RU" altLang="en-US" sz="3200" b="1">
                <a:latin typeface="+mj-lt"/>
                <a:cs typeface="+mj-lt"/>
                <a:sym typeface="+mn-ea"/>
              </a:rPr>
              <a:t>новой системы жеребьевки</a:t>
            </a:r>
            <a:endParaRPr lang="ru-RU" altLang="en-US" sz="3200" b="1">
              <a:latin typeface="+mj-lt"/>
              <a:cs typeface="+mj-lt"/>
              <a:sym typeface="+mn-ea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838200" y="3200400"/>
            <a:ext cx="81908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ru-RU" altLang="en-US"/>
              <a:t>Игроки теперь распределяются по парам</a:t>
            </a:r>
            <a:endParaRPr lang="ru-RU" altLang="en-US"/>
          </a:p>
          <a:p>
            <a:pPr marL="342900" indent="-342900">
              <a:buAutoNum type="arabicPeriod"/>
            </a:pPr>
            <a:r>
              <a:rPr lang="ru-RU" altLang="en-US"/>
              <a:t>Сохраняется чередование цвета</a:t>
            </a:r>
            <a:endParaRPr lang="ru-RU" altLang="en-US"/>
          </a:p>
          <a:p>
            <a:pPr marL="342900" indent="-342900">
              <a:buAutoNum type="arabicPeriod"/>
            </a:pPr>
            <a:r>
              <a:rPr lang="ru-RU" altLang="en-US"/>
              <a:t>Соперники также не могут повторяться</a:t>
            </a:r>
            <a:endParaRPr lang="ru-RU" altLang="en-US"/>
          </a:p>
          <a:p>
            <a:pPr marL="342900" indent="-342900">
              <a:buAutoNum type="arabicPeriod"/>
            </a:pPr>
            <a:r>
              <a:rPr lang="ru-RU" altLang="en-US"/>
              <a:t>В качестве второстепенных факторов оценивания в первую очередь идёт оценивание по рейтингу</a:t>
            </a:r>
            <a:endParaRPr lang="ru-RU" altLang="en-US"/>
          </a:p>
        </p:txBody>
      </p:sp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en-US"/>
              <a:t>Создание программы</a:t>
            </a:r>
            <a:endParaRPr lang="ru-RU" alt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160"/>
            <a:ext cx="9144000" cy="1122680"/>
          </a:xfrm>
        </p:spPr>
        <p:txBody>
          <a:bodyPr>
            <a:normAutofit/>
          </a:bodyPr>
          <a:p>
            <a:pPr/>
            <a:r>
              <a:rPr lang="ru-RU" altLang="en-US"/>
              <a:t>Создание базы данных</a:t>
            </a:r>
            <a:br>
              <a:rPr lang="ru-RU" altLang="en-US"/>
            </a:br>
            <a:r>
              <a:rPr lang="ru-RU" altLang="en-US"/>
              <a:t>Возникшие трудности</a:t>
            </a:r>
            <a:br>
              <a:rPr lang="ru-RU" altLang="en-US"/>
            </a:br>
            <a:r>
              <a:rPr lang="ru-RU" altLang="en-US"/>
              <a:t>Результат</a:t>
            </a:r>
            <a:endParaRPr lang="ru-RU" altLang="en-US"/>
          </a:p>
          <a:p>
            <a:pPr/>
            <a:endParaRPr lang="ru-RU" altLang="en-US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Создание базы данных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955165" y="2693670"/>
            <a:ext cx="2204085" cy="1042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Wingdings" panose="05000000000000000000" charset="0"/>
              <a:buChar char="§"/>
            </a:pPr>
            <a:r>
              <a:rPr lang="en-US" altLang="ru-RU"/>
              <a:t>id</a:t>
            </a:r>
            <a:endParaRPr lang="en-US" altLang="ru-RU"/>
          </a:p>
          <a:p>
            <a:pPr marL="285750" indent="-285750" algn="l">
              <a:buFont typeface="Wingdings" panose="05000000000000000000" charset="0"/>
              <a:buChar char="§"/>
            </a:pPr>
            <a:r>
              <a:rPr lang="en-US" altLang="ru-RU"/>
              <a:t>date</a:t>
            </a:r>
            <a:endParaRPr lang="en-US" altLang="ru-RU"/>
          </a:p>
          <a:p>
            <a:pPr marL="285750" indent="-285750" algn="l">
              <a:buFont typeface="Wingdings" panose="05000000000000000000" charset="0"/>
              <a:buChar char="§"/>
            </a:pPr>
            <a:r>
              <a:rPr lang="en-US" altLang="ru-RU"/>
              <a:t>Tour</a:t>
            </a:r>
            <a:endParaRPr lang="en-US" alt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935480" y="2350770"/>
            <a:ext cx="2223770" cy="3429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/>
              <a:t>ChessTours</a:t>
            </a:r>
            <a:endParaRPr lang="en-US" alt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698490" y="2927350"/>
            <a:ext cx="2194560" cy="17570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Wingdings" panose="05000000000000000000" charset="0"/>
              <a:buChar char="§"/>
            </a:pPr>
            <a:r>
              <a:rPr lang="en-US" altLang="ru-RU"/>
              <a:t>id</a:t>
            </a:r>
            <a:endParaRPr lang="en-US" altLang="ru-RU"/>
          </a:p>
          <a:p>
            <a:pPr marL="285750" indent="-285750" algn="l">
              <a:buFont typeface="Wingdings" panose="05000000000000000000" charset="0"/>
              <a:buChar char="§"/>
            </a:pPr>
            <a:r>
              <a:rPr lang="en-US" altLang="ru-RU"/>
              <a:t>name</a:t>
            </a:r>
            <a:endParaRPr lang="en-US" altLang="ru-RU"/>
          </a:p>
          <a:p>
            <a:pPr marL="285750" indent="-285750" algn="l">
              <a:buFont typeface="Wingdings" panose="05000000000000000000" charset="0"/>
              <a:buChar char="§"/>
            </a:pPr>
            <a:r>
              <a:rPr lang="en-US" altLang="ru-RU"/>
              <a:t>surname</a:t>
            </a:r>
            <a:endParaRPr lang="en-US" altLang="ru-RU"/>
          </a:p>
          <a:p>
            <a:pPr marL="285750" indent="-285750" algn="l">
              <a:buFont typeface="Wingdings" panose="05000000000000000000" charset="0"/>
              <a:buChar char="§"/>
            </a:pPr>
            <a:r>
              <a:rPr lang="en-US" altLang="ru-RU"/>
              <a:t>rating</a:t>
            </a:r>
            <a:endParaRPr lang="en-US" altLang="ru-RU"/>
          </a:p>
          <a:p>
            <a:pPr marL="285750" indent="-285750" algn="l">
              <a:buFont typeface="Wingdings" panose="05000000000000000000" charset="0"/>
              <a:buChar char="§"/>
            </a:pPr>
            <a:r>
              <a:rPr lang="en-US" altLang="ru-RU"/>
              <a:t>id_tour</a:t>
            </a:r>
            <a:endParaRPr lang="en-US" alt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5698490" y="2584450"/>
            <a:ext cx="2194560" cy="3429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/>
              <a:t>TourPlayers</a:t>
            </a:r>
            <a:endParaRPr lang="en-US" altLang="ru-RU"/>
          </a:p>
        </p:txBody>
      </p:sp>
      <p:cxnSp>
        <p:nvCxnSpPr>
          <p:cNvPr id="9" name="Соединительная линия уступом 8"/>
          <p:cNvCxnSpPr/>
          <p:nvPr/>
        </p:nvCxnSpPr>
        <p:spPr>
          <a:xfrm rot="10800000">
            <a:off x="4159250" y="2876550"/>
            <a:ext cx="1529080" cy="1499235"/>
          </a:xfrm>
          <a:prstGeom prst="bentConnector3">
            <a:avLst>
              <a:gd name="adj1" fmla="val 49958"/>
            </a:avLst>
          </a:prstGeom>
          <a:ln>
            <a:solidFill>
              <a:schemeClr val="bg2">
                <a:lumMod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1433</Words>
  <Application>WPS Presentation</Application>
  <PresentationFormat>Widescreen</PresentationFormat>
  <Paragraphs>96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SimSun</vt:lpstr>
      <vt:lpstr>Wingdings</vt:lpstr>
      <vt:lpstr>Microsoft YaHei</vt:lpstr>
      <vt:lpstr>Arial Unicode MS</vt:lpstr>
      <vt:lpstr>SamsungOne 800C</vt:lpstr>
      <vt:lpstr>SamsungOne 450C</vt:lpstr>
      <vt:lpstr>Calibri</vt:lpstr>
      <vt:lpstr>Wingdings</vt:lpstr>
      <vt:lpstr>Samsung IT School</vt:lpstr>
      <vt:lpstr>Samsung IT School White</vt:lpstr>
      <vt:lpstr>Samsung IT School En</vt:lpstr>
      <vt:lpstr>Samsung IT School White En</vt:lpstr>
      <vt:lpstr>PowerPoint 演示文稿</vt:lpstr>
      <vt:lpstr>Заголовок</vt:lpstr>
      <vt:lpstr>Заголовок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User</cp:lastModifiedBy>
  <cp:revision>33</cp:revision>
  <dcterms:created xsi:type="dcterms:W3CDTF">2020-05-25T08:37:00Z</dcterms:created>
  <dcterms:modified xsi:type="dcterms:W3CDTF">2024-05-27T12:51:05Z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  <property fmtid="{D5CDD505-2E9C-101B-9397-08002B2CF9AE}" pid="4" name="ICV">
    <vt:lpwstr>6C6E0F9895AE4B4AB4140517D1E89525_12</vt:lpwstr>
  </property>
  <property fmtid="{D5CDD505-2E9C-101B-9397-08002B2CF9AE}" pid="5" name="KSOProductBuildVer">
    <vt:lpwstr>1049-12.2.0.16909</vt:lpwstr>
  </property>
</Properties>
</file>